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68" r:id="rId4"/>
    <p:sldId id="257" r:id="rId5"/>
    <p:sldId id="266" r:id="rId6"/>
    <p:sldId id="260" r:id="rId7"/>
    <p:sldId id="258" r:id="rId8"/>
    <p:sldId id="259" r:id="rId9"/>
    <p:sldId id="261" r:id="rId10"/>
    <p:sldId id="262" r:id="rId11"/>
    <p:sldId id="263" r:id="rId12"/>
    <p:sldId id="265" r:id="rId13"/>
    <p:sldId id="264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80"/>
    <a:srgbClr val="7F807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73"/>
    <p:restoredTop sz="73203"/>
  </p:normalViewPr>
  <p:slideViewPr>
    <p:cSldViewPr snapToGrid="0" snapToObjects="1">
      <p:cViewPr varScale="1">
        <p:scale>
          <a:sx n="68" d="100"/>
          <a:sy n="68" d="100"/>
        </p:scale>
        <p:origin x="1216" y="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3" d="100"/>
          <a:sy n="143" d="100"/>
        </p:scale>
        <p:origin x="3664" y="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“Google-Friendly” and email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 anecdote about device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the chaotic nature of device control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2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7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Harald Bluetooth.</a:t>
            </a:r>
          </a:p>
          <a:p>
            <a:r>
              <a:rPr lang="en-US" dirty="0"/>
              <a:t>Jim </a:t>
            </a:r>
            <a:r>
              <a:rPr lang="en-US" dirty="0" err="1"/>
              <a:t>Kardach</a:t>
            </a:r>
            <a:r>
              <a:rPr lang="en-US" dirty="0"/>
              <a:t> (Intel) made up the name.</a:t>
            </a:r>
          </a:p>
        </p:txBody>
      </p:sp>
    </p:spTree>
    <p:extLst>
      <p:ext uri="{BB962C8B-B14F-4D97-AF65-F5344CB8AC3E}">
        <p14:creationId xmlns:p14="http://schemas.microsoft.com/office/powerpoint/2010/main" val="1037814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is a HUGE specification.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covers billions of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needs to take an “all things, to all men” approach.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Anecdote about figuring out what to cover.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-CLICK-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Core Bluetooth is Apple’s “window” into Bluetooth.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that Apple probably knows more about Bluetooth than almost any corporation out there; yet has chosen to make Core Bluetooth a very “lite” version.</a:t>
            </a:r>
          </a:p>
        </p:txBody>
      </p:sp>
    </p:spTree>
    <p:extLst>
      <p:ext uri="{BB962C8B-B14F-4D97-AF65-F5344CB8AC3E}">
        <p14:creationId xmlns:p14="http://schemas.microsoft.com/office/powerpoint/2010/main" val="30543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Rate/Enhanced Data Rate, or Classic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Keyboards and mice, or headphones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Low-Energy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OBD adapters or fitness trackers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be concentrating on 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some rather casual support in Core Bluetooth for Classic, but we will concentrate on BLE.</a:t>
            </a:r>
          </a:p>
        </p:txBody>
      </p:sp>
    </p:spTree>
    <p:extLst>
      <p:ext uri="{BB962C8B-B14F-4D97-AF65-F5344CB8AC3E}">
        <p14:creationId xmlns:p14="http://schemas.microsoft.com/office/powerpoint/2010/main" val="1447275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Dave is a Peripheral (Server)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Matt is a Central (Client)</a:t>
            </a:r>
          </a:p>
        </p:txBody>
      </p:sp>
    </p:spTree>
    <p:extLst>
      <p:ext uri="{BB962C8B-B14F-4D97-AF65-F5344CB8AC3E}">
        <p14:creationId xmlns:p14="http://schemas.microsoft.com/office/powerpoint/2010/main" val="3672906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 Temperature/Humidity Sensor</a:t>
            </a:r>
          </a:p>
          <a:p>
            <a:pPr lvl="1"/>
            <a:r>
              <a:rPr lang="en-US" dirty="0"/>
              <a:t>Temperature Service</a:t>
            </a:r>
          </a:p>
          <a:p>
            <a:pPr lvl="1"/>
            <a:r>
              <a:rPr lang="en-US" dirty="0"/>
              <a:t>	- Degrees Fahrenheit</a:t>
            </a:r>
          </a:p>
          <a:p>
            <a:pPr lvl="1"/>
            <a:r>
              <a:rPr lang="en-US" dirty="0"/>
              <a:t>	- Degrees Kelvin</a:t>
            </a:r>
          </a:p>
          <a:p>
            <a:pPr lvl="1"/>
            <a:r>
              <a:rPr lang="en-US" dirty="0"/>
              <a:t>Humidity Service</a:t>
            </a:r>
          </a:p>
          <a:p>
            <a:pPr lvl="1"/>
            <a:r>
              <a:rPr lang="en-US" dirty="0"/>
              <a:t>	- Relative Humidity</a:t>
            </a:r>
          </a:p>
          <a:p>
            <a:pPr lvl="1"/>
            <a:r>
              <a:rPr lang="en-US" dirty="0"/>
              <a:t>	- Specific Humidity</a:t>
            </a:r>
          </a:p>
        </p:txBody>
      </p:sp>
    </p:spTree>
    <p:extLst>
      <p:ext uri="{BB962C8B-B14F-4D97-AF65-F5344CB8AC3E}">
        <p14:creationId xmlns:p14="http://schemas.microsoft.com/office/powerpoint/2010/main" val="942462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the Peripheral is always in charge of the relationship.</a:t>
            </a:r>
          </a:p>
        </p:txBody>
      </p:sp>
    </p:spTree>
    <p:extLst>
      <p:ext uri="{BB962C8B-B14F-4D97-AF65-F5344CB8AC3E}">
        <p14:creationId xmlns:p14="http://schemas.microsoft.com/office/powerpoint/2010/main" val="37064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20000"/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risMarshallNY"/>
          <p:cNvSpPr txBox="1">
            <a:spLocks noGrp="1"/>
          </p:cNvSpPr>
          <p:nvPr>
            <p:ph type="body" idx="13"/>
          </p:nvPr>
        </p:nvSpPr>
        <p:spPr>
          <a:xfrm>
            <a:off x="1201341" y="11859862"/>
            <a:ext cx="10990660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rPr dirty="0" err="1"/>
              <a:t>ChrisMarshallNY</a:t>
            </a:r>
            <a:r>
              <a:rPr dirty="0"/>
              <a:t> </a:t>
            </a:r>
            <a:r>
              <a:rPr lang="en-US" i="1" dirty="0"/>
              <a:t>(Google-Friendly)</a:t>
            </a:r>
            <a:endParaRPr i="1" dirty="0"/>
          </a:p>
        </p:txBody>
      </p:sp>
      <p:sp>
        <p:nvSpPr>
          <p:cNvPr id="152" name="Introduction to Core Bluetoot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Core Bluetooth</a:t>
            </a:r>
          </a:p>
        </p:txBody>
      </p:sp>
      <p:sp>
        <p:nvSpPr>
          <p:cNvPr id="153" name="Understanding the Basics of Using Core Bluetooth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Understanding the Basics of Using Core Bluetooth</a:t>
            </a:r>
          </a:p>
        </p:txBody>
      </p:sp>
      <p:sp>
        <p:nvSpPr>
          <p:cNvPr id="6" name="ChrisMarshallNY">
            <a:extLst>
              <a:ext uri="{FF2B5EF4-FFF2-40B4-BE49-F238E27FC236}">
                <a16:creationId xmlns:a16="http://schemas.microsoft.com/office/drawing/2014/main" id="{80AA0BED-F172-DE45-83B8-28F9225B0DE6}"/>
              </a:ext>
            </a:extLst>
          </p:cNvPr>
          <p:cNvSpPr txBox="1">
            <a:spLocks/>
          </p:cNvSpPr>
          <p:nvPr/>
        </p:nvSpPr>
        <p:spPr>
          <a:xfrm>
            <a:off x="16013151" y="11871391"/>
            <a:ext cx="716950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r" hangingPunct="1"/>
            <a:r>
              <a:rPr lang="en-US" dirty="0" err="1"/>
              <a:t>Chris@RiftValleySoftware.COM</a:t>
            </a:r>
            <a:endParaRPr lang="en-US" dirty="0"/>
          </a:p>
        </p:txBody>
      </p:sp>
      <p:pic>
        <p:nvPicPr>
          <p:cNvPr id="5" name="Picture 4" descr="A picture containing room&#10;&#10;Description automatically generated">
            <a:extLst>
              <a:ext uri="{FF2B5EF4-FFF2-40B4-BE49-F238E27FC236}">
                <a16:creationId xmlns:a16="http://schemas.microsoft.com/office/drawing/2014/main" id="{64E4E868-AB12-8441-8F02-AEFF1424F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452" y="669990"/>
            <a:ext cx="4617453" cy="4617453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0EF6ED37-E4DF-6E4E-BFBA-4FB2EC552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389" y="938810"/>
            <a:ext cx="4079815" cy="40798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sp>
        <p:nvSpPr>
          <p:cNvPr id="243" name="Rectangle"/>
          <p:cNvSpPr/>
          <p:nvPr/>
        </p:nvSpPr>
        <p:spPr>
          <a:xfrm>
            <a:off x="14088981" y="5104470"/>
            <a:ext cx="7214443" cy="517104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14281435" y="6215670"/>
            <a:ext cx="6829533" cy="382829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4432692" y="7263951"/>
            <a:ext cx="6527020" cy="1270001"/>
            <a:chOff x="0" y="0"/>
            <a:chExt cx="6527018" cy="1270000"/>
          </a:xfrm>
        </p:grpSpPr>
        <p:sp>
          <p:nvSpPr>
            <p:cNvPr id="245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4432692" y="8680998"/>
            <a:ext cx="6527020" cy="1270001"/>
            <a:chOff x="0" y="0"/>
            <a:chExt cx="6527018" cy="1270000"/>
          </a:xfrm>
        </p:grpSpPr>
        <p:sp>
          <p:nvSpPr>
            <p:cNvPr id="248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sp>
        <p:nvSpPr>
          <p:cNvPr id="251" name="CBMutableService"/>
          <p:cNvSpPr txBox="1"/>
          <p:nvPr/>
        </p:nvSpPr>
        <p:spPr>
          <a:xfrm>
            <a:off x="15093362" y="7725601"/>
            <a:ext cx="52056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CBMutableService</a:t>
            </a:r>
          </a:p>
        </p:txBody>
      </p:sp>
      <p:sp>
        <p:nvSpPr>
          <p:cNvPr id="252" name="CBPeripheralManager"/>
          <p:cNvSpPr txBox="1"/>
          <p:nvPr/>
        </p:nvSpPr>
        <p:spPr>
          <a:xfrm>
            <a:off x="14630675" y="7352081"/>
            <a:ext cx="61310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CBPeripheralManager</a:t>
            </a:r>
          </a:p>
        </p:txBody>
      </p:sp>
      <p:sp>
        <p:nvSpPr>
          <p:cNvPr id="253" name="Rectangle"/>
          <p:cNvSpPr/>
          <p:nvPr/>
        </p:nvSpPr>
        <p:spPr>
          <a:xfrm>
            <a:off x="3080577" y="4687092"/>
            <a:ext cx="7529513" cy="5875982"/>
          </a:xfrm>
          <a:prstGeom prst="rect">
            <a:avLst/>
          </a:prstGeom>
          <a:solidFill>
            <a:srgbClr val="ED220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4" name="CBCentralManager"/>
          <p:cNvSpPr/>
          <p:nvPr/>
        </p:nvSpPr>
        <p:spPr>
          <a:xfrm>
            <a:off x="4174827" y="5120916"/>
            <a:ext cx="1270001" cy="127000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255" name="Rectangle"/>
          <p:cNvSpPr/>
          <p:nvPr/>
        </p:nvSpPr>
        <p:spPr>
          <a:xfrm>
            <a:off x="3238111" y="5614441"/>
            <a:ext cx="7214446" cy="4768158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6" name="CBPeripheral"/>
          <p:cNvSpPr/>
          <p:nvPr/>
        </p:nvSpPr>
        <p:spPr>
          <a:xfrm>
            <a:off x="4982242" y="6018656"/>
            <a:ext cx="1270002" cy="127000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257" name="Rectangle"/>
          <p:cNvSpPr/>
          <p:nvPr/>
        </p:nvSpPr>
        <p:spPr>
          <a:xfrm>
            <a:off x="3430565" y="6434664"/>
            <a:ext cx="6829538" cy="3828298"/>
          </a:xfrm>
          <a:prstGeom prst="rect">
            <a:avLst/>
          </a:prstGeom>
          <a:solidFill>
            <a:schemeClr val="accent2">
              <a:hueOff val="-202083"/>
              <a:satOff val="17755"/>
              <a:lumOff val="-16089"/>
              <a:alpha val="50406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8" name="CBService"/>
          <p:cNvSpPr/>
          <p:nvPr/>
        </p:nvSpPr>
        <p:spPr>
          <a:xfrm>
            <a:off x="5349221" y="6838880"/>
            <a:ext cx="1270002" cy="127000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endParaRPr dirty="0"/>
          </a:p>
        </p:txBody>
      </p:sp>
      <p:grpSp>
        <p:nvGrpSpPr>
          <p:cNvPr id="261" name="Group"/>
          <p:cNvGrpSpPr/>
          <p:nvPr/>
        </p:nvGrpSpPr>
        <p:grpSpPr>
          <a:xfrm>
            <a:off x="3581822" y="7487443"/>
            <a:ext cx="6527024" cy="1905002"/>
            <a:chOff x="0" y="0"/>
            <a:chExt cx="6527018" cy="1905000"/>
          </a:xfrm>
        </p:grpSpPr>
        <p:sp>
          <p:nvSpPr>
            <p:cNvPr id="259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  <a:alpha val="4955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0" name="CBCharacteristic"/>
            <p:cNvSpPr/>
            <p:nvPr/>
          </p:nvSpPr>
          <p:spPr>
            <a:xfrm>
              <a:off x="1080125" y="6350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>
                  <a:solidFill>
                    <a:schemeClr val="accent4">
                      <a:hueOff val="-1247790"/>
                      <a:lumOff val="-12326"/>
                    </a:schemeClr>
                  </a:solidFill>
                </a:defRPr>
              </a:lvl1pPr>
            </a:lstStyle>
            <a:p>
              <a:r>
                <a:t>CBCharacteristic</a:t>
              </a:r>
            </a:p>
          </p:txBody>
        </p:sp>
      </p:grpSp>
      <p:grpSp>
        <p:nvGrpSpPr>
          <p:cNvPr id="264" name="Group"/>
          <p:cNvGrpSpPr/>
          <p:nvPr/>
        </p:nvGrpSpPr>
        <p:grpSpPr>
          <a:xfrm>
            <a:off x="3581822" y="8846154"/>
            <a:ext cx="6527024" cy="1905002"/>
            <a:chOff x="0" y="0"/>
            <a:chExt cx="6527018" cy="1905000"/>
          </a:xfrm>
        </p:grpSpPr>
        <p:sp>
          <p:nvSpPr>
            <p:cNvPr id="262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  <a:alpha val="4955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3" name="CBCharacteristic"/>
            <p:cNvSpPr/>
            <p:nvPr/>
          </p:nvSpPr>
          <p:spPr>
            <a:xfrm>
              <a:off x="1080125" y="6350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>
                  <a:solidFill>
                    <a:schemeClr val="accent4">
                      <a:hueOff val="-1247790"/>
                      <a:lumOff val="-12326"/>
                    </a:schemeClr>
                  </a:solidFill>
                </a:defRPr>
              </a:lvl1pPr>
            </a:lstStyle>
            <a:p>
              <a:r>
                <a:rPr dirty="0" err="1"/>
                <a:t>CBCharacteristic</a:t>
              </a:r>
              <a:endParaRPr dirty="0"/>
            </a:p>
          </p:txBody>
        </p:sp>
      </p:grpSp>
      <p:pic>
        <p:nvPicPr>
          <p:cNvPr id="26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26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2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27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04BB5E-4BC8-7745-8A98-5E297D07ABBC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4926F-6D73-C946-A9C0-DA1DF1777034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D59A23-68A8-2A4F-86F3-B4A2A35C786B}"/>
              </a:ext>
            </a:extLst>
          </p:cNvPr>
          <p:cNvSpPr/>
          <p:nvPr/>
        </p:nvSpPr>
        <p:spPr>
          <a:xfrm>
            <a:off x="4115257" y="7160547"/>
            <a:ext cx="5460149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CBCentralManager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A2CC62-C70D-2E43-B156-E7DAB8E25D0B}"/>
              </a:ext>
            </a:extLst>
          </p:cNvPr>
          <p:cNvSpPr/>
          <p:nvPr/>
        </p:nvSpPr>
        <p:spPr>
          <a:xfrm>
            <a:off x="4929582" y="7790136"/>
            <a:ext cx="3831498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4D80"/>
                </a:solidFill>
              </a:rPr>
              <a:t>CBPeripheral</a:t>
            </a:r>
            <a:endParaRPr lang="en-US" dirty="0">
              <a:solidFill>
                <a:srgbClr val="004D8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F6AA23-58A1-044D-8B31-DEC07D5D0D61}"/>
              </a:ext>
            </a:extLst>
          </p:cNvPr>
          <p:cNvSpPr/>
          <p:nvPr/>
        </p:nvSpPr>
        <p:spPr>
          <a:xfrm>
            <a:off x="5296665" y="8007157"/>
            <a:ext cx="3089307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4D80"/>
                </a:solidFill>
              </a:rPr>
              <a:t>CBService</a:t>
            </a:r>
            <a:endParaRPr lang="en-US" dirty="0">
              <a:solidFill>
                <a:srgbClr val="004D80"/>
              </a:solidFill>
            </a:endParaRPr>
          </a:p>
        </p:txBody>
      </p:sp>
    </p:spTree>
  </p:cSld>
  <p:clrMapOvr>
    <a:masterClrMapping/>
  </p:clrMapOvr>
  <p:transition spd="med" advClick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77778E-6 L -0.00137 -0.17627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" y="-881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83 -0.159607" pathEditMode="relative">
                                      <p:cBhvr>
                                        <p:cTn id="5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9 3.88889E-6 L -0.00182 -0.15672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" y="-783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537 -0.108009" pathEditMode="relative">
                                      <p:cBhvr>
                                        <p:cTn id="8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17E-6 -2.59259E-6 L -0.00227 -0.11273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5637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4" animBg="1" advAuto="0"/>
      <p:bldP spid="247" grpId="7" animBg="1" advAuto="0"/>
      <p:bldP spid="250" grpId="8" animBg="1" advAuto="0"/>
      <p:bldP spid="251" grpId="5" animBg="1" advAuto="0"/>
      <p:bldP spid="252" grpId="2" animBg="1" advAuto="0"/>
      <p:bldP spid="253" grpId="0" animBg="1"/>
      <p:bldP spid="255" grpId="1" animBg="1"/>
      <p:bldP spid="257" grpId="0" animBg="1"/>
      <p:bldP spid="267" grpId="10" animBg="1" advAuto="0"/>
      <p:bldP spid="269" grpId="11" animBg="1" advAuto="0"/>
      <p:bldP spid="31" grpId="1"/>
      <p:bldP spid="32" grpId="1"/>
      <p:bldP spid="2" grpId="0"/>
      <p:bldP spid="2" grpId="1"/>
      <p:bldP spid="3" grpId="0"/>
      <p:bldP spid="3" grpId="1"/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3080577" y="2324892"/>
            <a:ext cx="7529512" cy="10730197"/>
            <a:chOff x="0" y="0"/>
            <a:chExt cx="7529510" cy="10730196"/>
          </a:xfrm>
        </p:grpSpPr>
        <p:sp>
          <p:nvSpPr>
            <p:cNvPr id="277" name="Rectangle"/>
            <p:cNvSpPr/>
            <p:nvPr/>
          </p:nvSpPr>
          <p:spPr>
            <a:xfrm>
              <a:off x="0" y="0"/>
              <a:ext cx="7529511" cy="10730197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90" name="Group"/>
            <p:cNvGrpSpPr/>
            <p:nvPr/>
          </p:nvGrpSpPr>
          <p:grpSpPr>
            <a:xfrm>
              <a:off x="157534" y="29608"/>
              <a:ext cx="7214443" cy="5665896"/>
              <a:chOff x="0" y="0"/>
              <a:chExt cx="7214441" cy="5665894"/>
            </a:xfrm>
          </p:grpSpPr>
          <p:sp>
            <p:nvSpPr>
              <p:cNvPr id="278" name="CBCentralManager"/>
              <p:cNvSpPr txBox="1"/>
              <p:nvPr/>
            </p:nvSpPr>
            <p:spPr>
              <a:xfrm>
                <a:off x="936715" y="0"/>
                <a:ext cx="5341012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/>
                  <a:t>CBCentralManager</a:t>
                </a:r>
                <a:endParaRPr dirty="0"/>
              </a:p>
            </p:txBody>
          </p:sp>
          <p:grpSp>
            <p:nvGrpSpPr>
              <p:cNvPr id="289" name="Group"/>
              <p:cNvGrpSpPr/>
              <p:nvPr/>
            </p:nvGrpSpPr>
            <p:grpSpPr>
              <a:xfrm>
                <a:off x="0" y="897741"/>
                <a:ext cx="7214442" cy="4768154"/>
                <a:chOff x="0" y="0"/>
                <a:chExt cx="7214441" cy="4768153"/>
              </a:xfrm>
            </p:grpSpPr>
            <p:sp>
              <p:nvSpPr>
                <p:cNvPr id="279" name="Rectangle"/>
                <p:cNvSpPr/>
                <p:nvPr/>
              </p:nvSpPr>
              <p:spPr>
                <a:xfrm>
                  <a:off x="0" y="0"/>
                  <a:ext cx="7214442" cy="4768154"/>
                </a:xfrm>
                <a:prstGeom prst="rect">
                  <a:avLst/>
                </a:prstGeom>
                <a:solidFill>
                  <a:schemeClr val="accent1">
                    <a:lumOff val="1684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0" name="CBPeripheral"/>
                <p:cNvSpPr txBox="1"/>
                <p:nvPr/>
              </p:nvSpPr>
              <p:spPr>
                <a:xfrm>
                  <a:off x="1744130" y="0"/>
                  <a:ext cx="3726181" cy="8084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CBPeripheral</a:t>
                  </a:r>
                </a:p>
              </p:txBody>
            </p:sp>
            <p:sp>
              <p:nvSpPr>
                <p:cNvPr id="281" name="Rectangle"/>
                <p:cNvSpPr/>
                <p:nvPr/>
              </p:nvSpPr>
              <p:spPr>
                <a:xfrm>
                  <a:off x="192454" y="820222"/>
                  <a:ext cx="6829534" cy="3828295"/>
                </a:xfrm>
                <a:prstGeom prst="rect">
                  <a:avLst/>
                </a:prstGeom>
                <a:solidFill>
                  <a:schemeClr val="accent2">
                    <a:hueOff val="-202083"/>
                    <a:satOff val="17755"/>
                    <a:lumOff val="-16089"/>
                    <a:alpha val="5040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2" name="CBService"/>
                <p:cNvSpPr txBox="1"/>
                <p:nvPr/>
              </p:nvSpPr>
              <p:spPr>
                <a:xfrm>
                  <a:off x="2111109" y="820222"/>
                  <a:ext cx="2992223" cy="8084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CBService</a:t>
                  </a:r>
                </a:p>
              </p:txBody>
            </p:sp>
            <p:grpSp>
              <p:nvGrpSpPr>
                <p:cNvPr id="285" name="Group"/>
                <p:cNvGrpSpPr/>
                <p:nvPr/>
              </p:nvGrpSpPr>
              <p:grpSpPr>
                <a:xfrm>
                  <a:off x="343711" y="1873001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3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4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  <p:grpSp>
              <p:nvGrpSpPr>
                <p:cNvPr id="288" name="Group"/>
                <p:cNvGrpSpPr/>
                <p:nvPr/>
              </p:nvGrpSpPr>
              <p:grpSpPr>
                <a:xfrm>
                  <a:off x="343711" y="3231710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6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7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</p:grpSp>
        </p:grpSp>
      </p:grpSp>
      <p:grpSp>
        <p:nvGrpSpPr>
          <p:cNvPr id="302" name="Group"/>
          <p:cNvGrpSpPr/>
          <p:nvPr/>
        </p:nvGrpSpPr>
        <p:grpSpPr>
          <a:xfrm>
            <a:off x="3238111" y="8109705"/>
            <a:ext cx="7214443" cy="4768154"/>
            <a:chOff x="0" y="0"/>
            <a:chExt cx="7214441" cy="4768153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7214442" cy="4768154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CBPeripheral"/>
            <p:cNvSpPr txBox="1"/>
            <p:nvPr/>
          </p:nvSpPr>
          <p:spPr>
            <a:xfrm>
              <a:off x="1744130" y="0"/>
              <a:ext cx="372618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CBPeripheral</a:t>
              </a:r>
            </a:p>
          </p:txBody>
        </p:sp>
        <p:sp>
          <p:nvSpPr>
            <p:cNvPr id="294" name="Rectangle"/>
            <p:cNvSpPr/>
            <p:nvPr/>
          </p:nvSpPr>
          <p:spPr>
            <a:xfrm>
              <a:off x="192454" y="820222"/>
              <a:ext cx="6829534" cy="3828295"/>
            </a:xfrm>
            <a:prstGeom prst="rect">
              <a:avLst/>
            </a:prstGeom>
            <a:solidFill>
              <a:schemeClr val="accent2">
                <a:hueOff val="-202083"/>
                <a:satOff val="17755"/>
                <a:lumOff val="-16089"/>
                <a:alpha val="5040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CBService"/>
            <p:cNvSpPr txBox="1"/>
            <p:nvPr/>
          </p:nvSpPr>
          <p:spPr>
            <a:xfrm>
              <a:off x="2111109" y="820222"/>
              <a:ext cx="299222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CBService</a:t>
              </a:r>
            </a:p>
          </p:txBody>
        </p:sp>
        <p:grpSp>
          <p:nvGrpSpPr>
            <p:cNvPr id="298" name="Group"/>
            <p:cNvGrpSpPr/>
            <p:nvPr/>
          </p:nvGrpSpPr>
          <p:grpSpPr>
            <a:xfrm>
              <a:off x="343711" y="1873001"/>
              <a:ext cx="6527020" cy="1270001"/>
              <a:chOff x="0" y="0"/>
              <a:chExt cx="6527018" cy="1270000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7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  <p:grpSp>
          <p:nvGrpSpPr>
            <p:cNvPr id="301" name="Group"/>
            <p:cNvGrpSpPr/>
            <p:nvPr/>
          </p:nvGrpSpPr>
          <p:grpSpPr>
            <a:xfrm>
              <a:off x="343711" y="3231710"/>
              <a:ext cx="6527020" cy="1270001"/>
              <a:chOff x="0" y="0"/>
              <a:chExt cx="6527018" cy="1270000"/>
            </a:xfrm>
          </p:grpSpPr>
          <p:sp>
            <p:nvSpPr>
              <p:cNvPr id="29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0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</p:grpSp>
      <p:grpSp>
        <p:nvGrpSpPr>
          <p:cNvPr id="313" name="Group"/>
          <p:cNvGrpSpPr/>
          <p:nvPr/>
        </p:nvGrpSpPr>
        <p:grpSpPr>
          <a:xfrm>
            <a:off x="14089372" y="5104470"/>
            <a:ext cx="7214443" cy="5171041"/>
            <a:chOff x="0" y="0"/>
            <a:chExt cx="7214441" cy="5171040"/>
          </a:xfrm>
        </p:grpSpPr>
        <p:sp>
          <p:nvSpPr>
            <p:cNvPr id="303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07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05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6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10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08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9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11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12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4089372" y="7945080"/>
            <a:ext cx="7214443" cy="5171042"/>
            <a:chOff x="0" y="0"/>
            <a:chExt cx="7214441" cy="5171040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5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18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0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22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23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80" name="Group">
            <a:extLst>
              <a:ext uri="{FF2B5EF4-FFF2-40B4-BE49-F238E27FC236}">
                <a16:creationId xmlns:a16="http://schemas.microsoft.com/office/drawing/2014/main" id="{86A26E5E-9733-8A49-B8EB-21989FC82118}"/>
              </a:ext>
            </a:extLst>
          </p:cNvPr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3BC6FCB5-16DA-894C-926A-AB35C7993CEA}"/>
                </a:ext>
              </a:extLst>
            </p:cNvPr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CBCentralManager">
              <a:extLst>
                <a:ext uri="{FF2B5EF4-FFF2-40B4-BE49-F238E27FC236}">
                  <a16:creationId xmlns:a16="http://schemas.microsoft.com/office/drawing/2014/main" id="{9473BCF7-6340-4349-9972-51969618E312}"/>
                </a:ext>
              </a:extLst>
            </p:cNvPr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83" name="Group">
              <a:extLst>
                <a:ext uri="{FF2B5EF4-FFF2-40B4-BE49-F238E27FC236}">
                  <a16:creationId xmlns:a16="http://schemas.microsoft.com/office/drawing/2014/main" id="{3F54C698-B72F-104F-B098-D5CD9CC572FF}"/>
                </a:ext>
              </a:extLst>
            </p:cNvPr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84" name="Rectangle">
                <a:extLst>
                  <a:ext uri="{FF2B5EF4-FFF2-40B4-BE49-F238E27FC236}">
                    <a16:creationId xmlns:a16="http://schemas.microsoft.com/office/drawing/2014/main" id="{8628A931-4D1B-DA42-B4C8-3C81AD57C3E9}"/>
                  </a:ext>
                </a:extLst>
              </p:cNvPr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5" name="CBPeripheral">
                <a:extLst>
                  <a:ext uri="{FF2B5EF4-FFF2-40B4-BE49-F238E27FC236}">
                    <a16:creationId xmlns:a16="http://schemas.microsoft.com/office/drawing/2014/main" id="{9AF7A0B2-94C3-7644-8097-DD68858D013C}"/>
                  </a:ext>
                </a:extLst>
              </p:cNvPr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rPr dirty="0" err="1"/>
                  <a:t>CBPeripheral</a:t>
                </a:r>
                <a:endParaRPr dirty="0"/>
              </a:p>
            </p:txBody>
          </p:sp>
          <p:sp>
            <p:nvSpPr>
              <p:cNvPr id="86" name="Rectangle">
                <a:extLst>
                  <a:ext uri="{FF2B5EF4-FFF2-40B4-BE49-F238E27FC236}">
                    <a16:creationId xmlns:a16="http://schemas.microsoft.com/office/drawing/2014/main" id="{4E66ADF1-F260-C34E-AC00-08BCA8E3BE44}"/>
                  </a:ext>
                </a:extLst>
              </p:cNvPr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CBService">
                <a:extLst>
                  <a:ext uri="{FF2B5EF4-FFF2-40B4-BE49-F238E27FC236}">
                    <a16:creationId xmlns:a16="http://schemas.microsoft.com/office/drawing/2014/main" id="{25CC76A1-D727-8549-B091-7DF5A9203555}"/>
                  </a:ext>
                </a:extLst>
              </p:cNvPr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88" name="Group">
                <a:extLst>
                  <a:ext uri="{FF2B5EF4-FFF2-40B4-BE49-F238E27FC236}">
                    <a16:creationId xmlns:a16="http://schemas.microsoft.com/office/drawing/2014/main" id="{1AB30791-E40A-0443-A133-EFE2C268F6E6}"/>
                  </a:ext>
                </a:extLst>
              </p:cNvPr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92" name="Rectangle">
                  <a:extLst>
                    <a:ext uri="{FF2B5EF4-FFF2-40B4-BE49-F238E27FC236}">
                      <a16:creationId xmlns:a16="http://schemas.microsoft.com/office/drawing/2014/main" id="{E3A2C958-199F-8F49-854E-EA3E661447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" name="CBCharacteristic">
                  <a:extLst>
                    <a:ext uri="{FF2B5EF4-FFF2-40B4-BE49-F238E27FC236}">
                      <a16:creationId xmlns:a16="http://schemas.microsoft.com/office/drawing/2014/main" id="{3E3F43CF-A1C4-7E48-96A4-C78346527031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89" name="Group">
                <a:extLst>
                  <a:ext uri="{FF2B5EF4-FFF2-40B4-BE49-F238E27FC236}">
                    <a16:creationId xmlns:a16="http://schemas.microsoft.com/office/drawing/2014/main" id="{4EF4C578-73FC-3B46-B465-8CB7AEA986D9}"/>
                  </a:ext>
                </a:extLst>
              </p:cNvPr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90" name="Rectangle">
                  <a:extLst>
                    <a:ext uri="{FF2B5EF4-FFF2-40B4-BE49-F238E27FC236}">
                      <a16:creationId xmlns:a16="http://schemas.microsoft.com/office/drawing/2014/main" id="{7B712943-3282-304B-873B-F031E0D875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" name="CBCharacteristic">
                  <a:extLst>
                    <a:ext uri="{FF2B5EF4-FFF2-40B4-BE49-F238E27FC236}">
                      <a16:creationId xmlns:a16="http://schemas.microsoft.com/office/drawing/2014/main" id="{6ABA59F9-B7C9-EC46-833B-3EA5C1C79D13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108" name="Line Line" descr="Line Line">
            <a:extLst>
              <a:ext uri="{FF2B5EF4-FFF2-40B4-BE49-F238E27FC236}">
                <a16:creationId xmlns:a16="http://schemas.microsoft.com/office/drawing/2014/main" id="{419771F9-0296-1E49-8FBD-3A25E54DB2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109" name="Line Line" descr="Line Line">
            <a:extLst>
              <a:ext uri="{FF2B5EF4-FFF2-40B4-BE49-F238E27FC236}">
                <a16:creationId xmlns:a16="http://schemas.microsoft.com/office/drawing/2014/main" id="{A3494AA3-35C4-974D-8939-2C0B426158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110" name="Line Line" descr="Line Line">
            <a:extLst>
              <a:ext uri="{FF2B5EF4-FFF2-40B4-BE49-F238E27FC236}">
                <a16:creationId xmlns:a16="http://schemas.microsoft.com/office/drawing/2014/main" id="{7FAA091B-2D9B-6A42-88A8-302832DC01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111" name="Line Line" descr="Line Line">
            <a:extLst>
              <a:ext uri="{FF2B5EF4-FFF2-40B4-BE49-F238E27FC236}">
                <a16:creationId xmlns:a16="http://schemas.microsoft.com/office/drawing/2014/main" id="{FAA63896-C198-C24B-93D5-FBFB8A80750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49B46-1D59-4746-9CF2-F5B2F0DA81A7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F1A73D-861E-B749-B5FA-08151B177651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724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22 -0.202650" pathEditMode="relative">
                                      <p:cBhvr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3" animBg="1" advAuto="0"/>
      <p:bldP spid="302" grpId="4" animBg="1" advAuto="0"/>
      <p:bldP spid="324" grpId="2" animBg="1" advAuto="0"/>
      <p:bldP spid="108" grpId="1" animBg="1" advAuto="0"/>
      <p:bldP spid="109" grpId="1" animBg="1" advAuto="0"/>
      <p:bldP spid="110" grpId="1" animBg="1" advAuto="0"/>
      <p:bldP spid="111" grpId="1" animBg="1" advAuto="0"/>
      <p:bldP spid="2" grpId="0"/>
      <p:bldP spid="7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18EDC5-C10F-7945-917A-4D5A7EF80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80" y="2762706"/>
            <a:ext cx="17617240" cy="994999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AE0A93-9F3E-DC42-A8E4-EF45FD101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80" y="3195051"/>
            <a:ext cx="5519988" cy="86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1C481-A217-6B42-BB3A-4122DC9CF45A}"/>
              </a:ext>
            </a:extLst>
          </p:cNvPr>
          <p:cNvSpPr txBox="1"/>
          <p:nvPr/>
        </p:nvSpPr>
        <p:spPr>
          <a:xfrm>
            <a:off x="423747" y="713679"/>
            <a:ext cx="23083024" cy="1202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0" b="0" i="0" u="none" strike="noStrike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Bauhaus 93" pitchFamily="82" charset="77"/>
                <a:sym typeface="Helvetica Neue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6747845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A8A8EAA1-C557-5048-9CFC-FFD2A5872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72" y="0"/>
            <a:ext cx="11983656" cy="1372041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10FF6AB-ECED-8343-A093-8D3C342351A3}"/>
              </a:ext>
            </a:extLst>
          </p:cNvPr>
          <p:cNvSpPr/>
          <p:nvPr/>
        </p:nvSpPr>
        <p:spPr>
          <a:xfrm rot="10800000">
            <a:off x="12192000" y="630205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57E0050-3E73-A345-8C85-D2E6F1AF537A}"/>
              </a:ext>
            </a:extLst>
          </p:cNvPr>
          <p:cNvSpPr/>
          <p:nvPr/>
        </p:nvSpPr>
        <p:spPr>
          <a:xfrm rot="13130854">
            <a:off x="11746826" y="4579614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B19F9CB-B65C-8D47-9093-B09FA18B2DB5}"/>
              </a:ext>
            </a:extLst>
          </p:cNvPr>
          <p:cNvSpPr/>
          <p:nvPr/>
        </p:nvSpPr>
        <p:spPr>
          <a:xfrm rot="13130854">
            <a:off x="9254544" y="7954373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4715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068A3C8C-63D2-D940-9C0D-889342D90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63" y="0"/>
            <a:ext cx="8994674" cy="13716000"/>
          </a:xfrm>
          <a:prstGeom prst="rect">
            <a:avLst/>
          </a:prstGeom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BD46760-EAF3-C64F-B900-FD603971B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7" y="0"/>
            <a:ext cx="8994674" cy="137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A27F96-F0F3-D546-BEBB-1E274BA29CD8}"/>
              </a:ext>
            </a:extLst>
          </p:cNvPr>
          <p:cNvSpPr txBox="1"/>
          <p:nvPr/>
        </p:nvSpPr>
        <p:spPr>
          <a:xfrm>
            <a:off x="1729468" y="908729"/>
            <a:ext cx="5947141" cy="2272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HARALD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9158465-86CB-4F4C-BCAC-3103F54BB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5623" y="0"/>
            <a:ext cx="8994674" cy="137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9A4794-BBC8-604F-941D-18BC6E190ACD}"/>
              </a:ext>
            </a:extLst>
          </p:cNvPr>
          <p:cNvSpPr txBox="1"/>
          <p:nvPr/>
        </p:nvSpPr>
        <p:spPr>
          <a:xfrm>
            <a:off x="13959840" y="908730"/>
            <a:ext cx="10153421" cy="2272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“BLUETOOTH”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1A0ED8-60DD-0C4A-82FA-05F00D741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81" y="1090354"/>
            <a:ext cx="9079656" cy="1153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727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2 0 L 0.31628 0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4 0 L -0.31497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ceberg.jpg" descr="Iceberg.jpg"/>
          <p:cNvPicPr>
            <a:picLocks noChangeAspect="1"/>
          </p:cNvPicPr>
          <p:nvPr/>
        </p:nvPicPr>
        <p:blipFill>
          <a:blip r:embed="rId3"/>
          <a:srcRect l="38750" t="32436" r="12700" b="19014"/>
          <a:stretch>
            <a:fillRect/>
          </a:stretch>
        </p:blipFill>
        <p:spPr>
          <a:xfrm>
            <a:off x="-1809713" y="-4521680"/>
            <a:ext cx="28003426" cy="186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LUETOOTH CORE IS BIG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/>
          <a:p>
            <a:r>
              <a:t>BLUETOOTH CORE IS BIG</a:t>
            </a:r>
          </a:p>
        </p:txBody>
      </p:sp>
      <p:sp>
        <p:nvSpPr>
          <p:cNvPr id="158" name="...CORE BLUETOOTH IS SMALL"/>
          <p:cNvSpPr txBox="1"/>
          <p:nvPr/>
        </p:nvSpPr>
        <p:spPr>
          <a:xfrm>
            <a:off x="14385095" y="1330298"/>
            <a:ext cx="9326185" cy="104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r" defTabSz="1414236">
              <a:lnSpc>
                <a:spcPct val="80000"/>
              </a:lnSpc>
              <a:spcBef>
                <a:spcPts val="0"/>
              </a:spcBef>
              <a:defRPr sz="4930" b="1" spc="-98"/>
            </a:lvl1pPr>
          </a:lstStyle>
          <a:p>
            <a:r>
              <a:rPr dirty="0"/>
              <a:t>...CORE BLUETOOTH IS SMALL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701 0.330582" pathEditMode="relative">
                                      <p:cBhvr>
                                        <p:cTn id="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64B0A-0C75-5A42-A175-E810FF8BBD1D}"/>
              </a:ext>
            </a:extLst>
          </p:cNvPr>
          <p:cNvSpPr txBox="1"/>
          <p:nvPr/>
        </p:nvSpPr>
        <p:spPr>
          <a:xfrm>
            <a:off x="12192000" y="1882045"/>
            <a:ext cx="11163312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BLE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0" dirty="0"/>
              <a:t>(LOW-ENERGY)</a:t>
            </a:r>
            <a:endParaRPr kumimoji="0" lang="en-US" sz="1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13AF-3A3C-0D4B-B221-00D1D0AF513D}"/>
              </a:ext>
            </a:extLst>
          </p:cNvPr>
          <p:cNvSpPr txBox="1"/>
          <p:nvPr/>
        </p:nvSpPr>
        <p:spPr>
          <a:xfrm>
            <a:off x="2503975" y="1943005"/>
            <a:ext cx="7369005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BR/EDR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(CLASSIC)</a:t>
            </a:r>
          </a:p>
        </p:txBody>
      </p:sp>
      <p:sp>
        <p:nvSpPr>
          <p:cNvPr id="4" name="BLE Advertising: The Story of Dave and Matt">
            <a:extLst>
              <a:ext uri="{FF2B5EF4-FFF2-40B4-BE49-F238E27FC236}">
                <a16:creationId xmlns:a16="http://schemas.microsoft.com/office/drawing/2014/main" id="{D80A0439-641E-6F48-B772-7D72DB06EA29}"/>
              </a:ext>
            </a:extLst>
          </p:cNvPr>
          <p:cNvSpPr txBox="1">
            <a:spLocks/>
          </p:cNvSpPr>
          <p:nvPr/>
        </p:nvSpPr>
        <p:spPr>
          <a:xfrm>
            <a:off x="1282700" y="1003300"/>
            <a:ext cx="21066969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316421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75" b="1" i="0" u="none" strike="noStrike" cap="none" spc="-161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TWO FLAVORS OF BLUETOOTH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E0A0F7-4FD2-8A4B-BA12-09D78FEE8B07}"/>
              </a:ext>
            </a:extLst>
          </p:cNvPr>
          <p:cNvGrpSpPr/>
          <p:nvPr/>
        </p:nvGrpSpPr>
        <p:grpSpPr>
          <a:xfrm>
            <a:off x="11816184" y="6523746"/>
            <a:ext cx="12030124" cy="5920835"/>
            <a:chOff x="11816184" y="6575965"/>
            <a:chExt cx="12070660" cy="5623560"/>
          </a:xfrm>
        </p:grpSpPr>
        <p:pic>
          <p:nvPicPr>
            <p:cNvPr id="6" name="Picture 5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EF15FA3-6C4A-5B44-AFBC-D9B29C309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6184" y="6575965"/>
              <a:ext cx="5623560" cy="5623560"/>
            </a:xfrm>
            <a:prstGeom prst="rect">
              <a:avLst/>
            </a:prstGeom>
          </p:spPr>
        </p:pic>
        <p:pic>
          <p:nvPicPr>
            <p:cNvPr id="8" name="Picture 7" descr="A black watch on a white background&#10;&#10;Description automatically generated">
              <a:extLst>
                <a:ext uri="{FF2B5EF4-FFF2-40B4-BE49-F238E27FC236}">
                  <a16:creationId xmlns:a16="http://schemas.microsoft.com/office/drawing/2014/main" id="{6E4F492F-47AC-3C4A-9212-63B1805D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00" y="7140035"/>
              <a:ext cx="8342044" cy="46939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9B1C-BAFC-EB48-9E64-A91EE1F39351}"/>
              </a:ext>
            </a:extLst>
          </p:cNvPr>
          <p:cNvGrpSpPr/>
          <p:nvPr/>
        </p:nvGrpSpPr>
        <p:grpSpPr>
          <a:xfrm>
            <a:off x="885188" y="6628242"/>
            <a:ext cx="11479124" cy="5920835"/>
            <a:chOff x="885188" y="6628242"/>
            <a:chExt cx="11479124" cy="5920835"/>
          </a:xfrm>
        </p:grpSpPr>
        <p:pic>
          <p:nvPicPr>
            <p:cNvPr id="12" name="Picture 11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36228A2-5899-FA43-AD7C-1C2015D3F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243" y="6628242"/>
              <a:ext cx="7928069" cy="5920835"/>
            </a:xfrm>
            <a:prstGeom prst="rect">
              <a:avLst/>
            </a:prstGeom>
          </p:spPr>
        </p:pic>
        <p:pic>
          <p:nvPicPr>
            <p:cNvPr id="14" name="Picture 13" descr="A screen shot of a computer keyboard&#10;&#10;Description automatically generated">
              <a:extLst>
                <a:ext uri="{FF2B5EF4-FFF2-40B4-BE49-F238E27FC236}">
                  <a16:creationId xmlns:a16="http://schemas.microsoft.com/office/drawing/2014/main" id="{DE07A429-2EB8-4548-94AE-3F242369D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88" y="6930605"/>
              <a:ext cx="5303289" cy="4554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749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22891 0.1958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45" y="979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LE Advertising: The Story of Dave and Matt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rPr dirty="0"/>
              <a:t>BLE Advertising: The Story of Dave and Matt</a:t>
            </a:r>
          </a:p>
        </p:txBody>
      </p:sp>
      <p:pic>
        <p:nvPicPr>
          <p:cNvPr id="225" name="DaveSilhouette.jpg" descr="DaveSilhouet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MattSilhouette.jpg" descr="MattSilhouet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ave.jpg" descr="Dav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Matt.jpg" descr="Mat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4" animBg="1" advAuto="0"/>
      <p:bldP spid="228" grpId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quare"/>
          <p:cNvSpPr/>
          <p:nvPr/>
        </p:nvSpPr>
        <p:spPr>
          <a:xfrm>
            <a:off x="7496884" y="2162884"/>
            <a:ext cx="9390232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8065853" y="3944317"/>
            <a:ext cx="8252295" cy="3537378"/>
          </a:xfrm>
          <a:prstGeom prst="rect">
            <a:avLst/>
          </a:prstGeom>
          <a:gradFill>
            <a:gsLst>
              <a:gs pos="0">
                <a:schemeClr val="accent4">
                  <a:hueOff val="222477"/>
                  <a:satOff val="-4338"/>
                </a:schemeClr>
              </a:gs>
              <a:gs pos="100000">
                <a:schemeClr val="accent4">
                  <a:hueOff val="-858837"/>
                  <a:lumOff val="-9791"/>
                </a:schemeClr>
              </a:gs>
            </a:gsLst>
            <a:lin ang="5400000"/>
          </a:gra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" name="PERIPHERAL (Server)"/>
          <p:cNvSpPr txBox="1"/>
          <p:nvPr/>
        </p:nvSpPr>
        <p:spPr>
          <a:xfrm>
            <a:off x="10283799" y="6127175"/>
            <a:ext cx="3816402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PERIPHERAL</a:t>
            </a:r>
            <a:br/>
            <a:r>
              <a:t>(Server)</a:t>
            </a:r>
          </a:p>
        </p:txBody>
      </p:sp>
      <p:sp>
        <p:nvSpPr>
          <p:cNvPr id="163" name="Rectangle"/>
          <p:cNvSpPr/>
          <p:nvPr/>
        </p:nvSpPr>
        <p:spPr>
          <a:xfrm>
            <a:off x="8258308" y="4642756"/>
            <a:ext cx="7867385" cy="11972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-29866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CHARACTERISTIC"/>
          <p:cNvSpPr txBox="1"/>
          <p:nvPr/>
        </p:nvSpPr>
        <p:spPr>
          <a:xfrm>
            <a:off x="9550451" y="4837165"/>
            <a:ext cx="528309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sp>
        <p:nvSpPr>
          <p:cNvPr id="165" name="SERVICE"/>
          <p:cNvSpPr txBox="1"/>
          <p:nvPr/>
        </p:nvSpPr>
        <p:spPr>
          <a:xfrm>
            <a:off x="10876330" y="5308790"/>
            <a:ext cx="26313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SERVICE</a:t>
            </a:r>
          </a:p>
        </p:txBody>
      </p:sp>
      <p:sp>
        <p:nvSpPr>
          <p:cNvPr id="166" name="Rectangle"/>
          <p:cNvSpPr/>
          <p:nvPr/>
        </p:nvSpPr>
        <p:spPr>
          <a:xfrm>
            <a:off x="8258307" y="6039956"/>
            <a:ext cx="7867385" cy="1197251"/>
          </a:xfrm>
          <a:prstGeom prst="rect">
            <a:avLst/>
          </a:prstGeom>
          <a:gradFill>
            <a:gsLst>
              <a:gs pos="0">
                <a:schemeClr val="accent6">
                  <a:lumOff val="16230"/>
                </a:schemeClr>
              </a:gs>
              <a:gs pos="100000">
                <a:schemeClr val="accent6">
                  <a:satOff val="-16844"/>
                  <a:lumOff val="-30747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CHARACTERISTIC"/>
          <p:cNvSpPr txBox="1"/>
          <p:nvPr/>
        </p:nvSpPr>
        <p:spPr>
          <a:xfrm>
            <a:off x="9550450" y="6234365"/>
            <a:ext cx="52830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065853" y="7630589"/>
            <a:ext cx="8252295" cy="3570105"/>
            <a:chOff x="0" y="0"/>
            <a:chExt cx="8252293" cy="3570104"/>
          </a:xfrm>
        </p:grpSpPr>
        <p:sp>
          <p:nvSpPr>
            <p:cNvPr id="168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1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3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</p:grpSp>
      <p:sp>
        <p:nvSpPr>
          <p:cNvPr id="175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067 -0.276002" pathEditMode="relative">
                                      <p:cBhvr>
                                        <p:cTn id="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85 -0.106189" pathEditMode="relative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2" animBg="1" advAuto="0"/>
      <p:bldP spid="163" grpId="5" animBg="1" advAuto="0"/>
      <p:bldP spid="164" grpId="6" animBg="1" advAuto="0"/>
      <p:bldP spid="165" grpId="3" animBg="1" advAuto="0"/>
      <p:bldP spid="166" grpId="7" animBg="1" advAuto="0"/>
      <p:bldP spid="167" grpId="8" animBg="1" advAuto="0"/>
      <p:bldP spid="174" grpId="9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quare"/>
          <p:cNvSpPr/>
          <p:nvPr/>
        </p:nvSpPr>
        <p:spPr>
          <a:xfrm>
            <a:off x="1030308" y="2162884"/>
            <a:ext cx="9390233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01" name="Rectangle"/>
          <p:cNvSpPr/>
          <p:nvPr/>
        </p:nvSpPr>
        <p:spPr>
          <a:xfrm>
            <a:off x="1599277" y="3960679"/>
            <a:ext cx="8252296" cy="3537381"/>
          </a:xfrm>
          <a:prstGeom prst="rect">
            <a:avLst/>
          </a:prstGeom>
          <a:gradFill flip="none" rotWithShape="1">
            <a:gsLst>
              <a:gs pos="0">
                <a:schemeClr val="accent4">
                  <a:hueOff val="222477"/>
                  <a:satOff val="-4338"/>
                  <a:alpha val="50603"/>
                </a:schemeClr>
              </a:gs>
              <a:gs pos="100000">
                <a:schemeClr val="accent4">
                  <a:hueOff val="-858837"/>
                  <a:lumOff val="-9791"/>
                  <a:alpha val="50603"/>
                </a:schemeClr>
              </a:gs>
            </a:gsLst>
            <a:lin ang="5400000" scaled="0"/>
          </a:gradFill>
          <a:ln w="63500" cap="flat">
            <a:solidFill>
              <a:srgbClr val="000000">
                <a:alpha val="50603"/>
              </a:srgb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grpSp>
        <p:nvGrpSpPr>
          <p:cNvPr id="200" name="Group"/>
          <p:cNvGrpSpPr/>
          <p:nvPr/>
        </p:nvGrpSpPr>
        <p:grpSpPr>
          <a:xfrm>
            <a:off x="1599277" y="7630589"/>
            <a:ext cx="8252296" cy="3570106"/>
            <a:chOff x="0" y="0"/>
            <a:chExt cx="8252293" cy="3570104"/>
          </a:xfrm>
        </p:grpSpPr>
        <p:sp>
          <p:nvSpPr>
            <p:cNvPr id="194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  <a:alpha val="50274"/>
                  </a:schemeClr>
                </a:gs>
                <a:gs pos="100000">
                  <a:schemeClr val="accent4">
                    <a:hueOff val="-858837"/>
                    <a:lumOff val="-9791"/>
                    <a:alpha val="50274"/>
                  </a:schemeClr>
                </a:gs>
              </a:gsLst>
              <a:lin ang="5400000" scaled="0"/>
            </a:gradFill>
            <a:ln w="63500" cap="flat">
              <a:solidFill>
                <a:schemeClr val="tx1">
                  <a:alpha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sp>
          <p:nvSpPr>
            <p:cNvPr id="195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50274"/>
                  </a:schemeClr>
                </a:gs>
                <a:gs pos="100000">
                  <a:schemeClr val="accent5">
                    <a:lumOff val="-29866"/>
                    <a:alpha val="5027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6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97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  <a:alpha val="50274"/>
                  </a:schemeClr>
                </a:gs>
                <a:gs pos="100000">
                  <a:schemeClr val="accent6">
                    <a:satOff val="-16844"/>
                    <a:lumOff val="-30747"/>
                    <a:alpha val="5027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8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99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/>
                <a:t>SERVICE</a:t>
              </a:r>
            </a:p>
          </p:txBody>
        </p:sp>
      </p:grpSp>
      <p:sp>
        <p:nvSpPr>
          <p:cNvPr id="48" name="SERVICE">
            <a:extLst>
              <a:ext uri="{FF2B5EF4-FFF2-40B4-BE49-F238E27FC236}">
                <a16:creationId xmlns:a16="http://schemas.microsoft.com/office/drawing/2014/main" id="{C6CBE75F-DD85-FE4F-8930-8A23A82A3744}"/>
              </a:ext>
            </a:extLst>
          </p:cNvPr>
          <p:cNvSpPr txBox="1"/>
          <p:nvPr/>
        </p:nvSpPr>
        <p:spPr>
          <a:xfrm>
            <a:off x="4409755" y="3927151"/>
            <a:ext cx="2631340" cy="8084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dirty="0"/>
              <a:t>SERVICE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7C664-894F-6944-9C7A-E5B3879BAD2D}"/>
              </a:ext>
            </a:extLst>
          </p:cNvPr>
          <p:cNvGrpSpPr/>
          <p:nvPr/>
        </p:nvGrpSpPr>
        <p:grpSpPr>
          <a:xfrm>
            <a:off x="1791731" y="4659118"/>
            <a:ext cx="7867388" cy="1197252"/>
            <a:chOff x="1791731" y="4659118"/>
            <a:chExt cx="7867388" cy="1197252"/>
          </a:xfrm>
        </p:grpSpPr>
        <p:sp>
          <p:nvSpPr>
            <p:cNvPr id="202" name="Rectangle"/>
            <p:cNvSpPr/>
            <p:nvPr/>
          </p:nvSpPr>
          <p:spPr>
            <a:xfrm>
              <a:off x="1791731" y="4659118"/>
              <a:ext cx="7867388" cy="11972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49849"/>
                  </a:schemeClr>
                </a:gs>
                <a:gs pos="100000">
                  <a:schemeClr val="accent5">
                    <a:lumOff val="-29866"/>
                    <a:alpha val="4984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03" name="CHARACTERISTIC"/>
            <p:cNvSpPr txBox="1"/>
            <p:nvPr/>
          </p:nvSpPr>
          <p:spPr>
            <a:xfrm>
              <a:off x="3083874" y="4853529"/>
              <a:ext cx="528310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CHARACTERISTIC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7496884" y="2162884"/>
            <a:ext cx="9390232" cy="9390232"/>
            <a:chOff x="0" y="0"/>
            <a:chExt cx="9390231" cy="9390231"/>
          </a:xfrm>
        </p:grpSpPr>
        <p:sp>
          <p:nvSpPr>
            <p:cNvPr id="177" name="Square"/>
            <p:cNvSpPr/>
            <p:nvPr/>
          </p:nvSpPr>
          <p:spPr>
            <a:xfrm>
              <a:off x="0" y="0"/>
              <a:ext cx="9390232" cy="939023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568969" y="1768733"/>
              <a:ext cx="8252295" cy="353737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PERIPHERAL (Server)"/>
            <p:cNvSpPr txBox="1"/>
            <p:nvPr/>
          </p:nvSpPr>
          <p:spPr>
            <a:xfrm>
              <a:off x="2786915" y="171868"/>
              <a:ext cx="3816402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PERIPHERAL</a:t>
              </a:r>
              <a:br/>
              <a:r>
                <a:t>(Server)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761424" y="2479871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CHARACTERISTIC"/>
            <p:cNvSpPr txBox="1"/>
            <p:nvPr/>
          </p:nvSpPr>
          <p:spPr>
            <a:xfrm>
              <a:off x="2053566" y="2674281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82" name="SERVICE"/>
            <p:cNvSpPr txBox="1"/>
            <p:nvPr/>
          </p:nvSpPr>
          <p:spPr>
            <a:xfrm>
              <a:off x="3379446" y="1677878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761423" y="3877072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" name="CHARACTERISTIC"/>
            <p:cNvSpPr txBox="1"/>
            <p:nvPr/>
          </p:nvSpPr>
          <p:spPr>
            <a:xfrm>
              <a:off x="2053566" y="4071481"/>
              <a:ext cx="528309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568969" y="5467705"/>
              <a:ext cx="8252295" cy="3570105"/>
              <a:chOff x="0" y="0"/>
              <a:chExt cx="8252293" cy="3570104"/>
            </a:xfrm>
          </p:grpSpPr>
          <p:sp>
            <p:nvSpPr>
              <p:cNvPr id="185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</a:schemeClr>
                  </a:gs>
                  <a:gs pos="100000">
                    <a:schemeClr val="accent4">
                      <a:hueOff val="-858837"/>
                      <a:lumOff val="-9791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-29866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88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</a:schemeClr>
                  </a:gs>
                  <a:gs pos="100000">
                    <a:schemeClr val="accent6">
                      <a:satOff val="-16844"/>
                      <a:lumOff val="-30747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0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pic>
        <p:nvPicPr>
          <p:cNvPr id="20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3907361"/>
            <a:ext cx="5302277" cy="933420"/>
          </a:xfrm>
          <a:prstGeom prst="rect">
            <a:avLst/>
          </a:prstGeom>
        </p:spPr>
      </p:pic>
      <p:pic>
        <p:nvPicPr>
          <p:cNvPr id="21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4861916"/>
            <a:ext cx="5873627" cy="933420"/>
          </a:xfrm>
          <a:prstGeom prst="rect">
            <a:avLst/>
          </a:prstGeom>
        </p:spPr>
      </p:pic>
      <p:pic>
        <p:nvPicPr>
          <p:cNvPr id="21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6085907"/>
            <a:ext cx="5873627" cy="933420"/>
          </a:xfrm>
          <a:prstGeom prst="rect">
            <a:avLst/>
          </a:prstGeom>
        </p:spPr>
      </p:pic>
      <p:pic>
        <p:nvPicPr>
          <p:cNvPr id="215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7502353"/>
            <a:ext cx="5302276" cy="933420"/>
          </a:xfrm>
          <a:prstGeom prst="rect">
            <a:avLst/>
          </a:prstGeom>
        </p:spPr>
      </p:pic>
      <p:pic>
        <p:nvPicPr>
          <p:cNvPr id="217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8495399"/>
            <a:ext cx="5873627" cy="933420"/>
          </a:xfrm>
          <a:prstGeom prst="rect">
            <a:avLst/>
          </a:prstGeom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9873354"/>
            <a:ext cx="5873627" cy="933420"/>
          </a:xfrm>
          <a:prstGeom prst="rect">
            <a:avLst/>
          </a:prstGeom>
        </p:spPr>
      </p:pic>
      <p:sp>
        <p:nvSpPr>
          <p:cNvPr id="221" name="CENTRAL (Client)"/>
          <p:cNvSpPr txBox="1"/>
          <p:nvPr/>
        </p:nvSpPr>
        <p:spPr>
          <a:xfrm>
            <a:off x="4291188" y="6127175"/>
            <a:ext cx="2868474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rPr dirty="0"/>
              <a:t>CENTRAL</a:t>
            </a:r>
            <a:br>
              <a:rPr dirty="0"/>
            </a:br>
            <a:r>
              <a:rPr dirty="0"/>
              <a:t>(Client)</a:t>
            </a:r>
          </a:p>
        </p:txBody>
      </p:sp>
      <p:sp>
        <p:nvSpPr>
          <p:cNvPr id="222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FFEA80-6162-B24D-B5E5-EF53BB07D928}"/>
              </a:ext>
            </a:extLst>
          </p:cNvPr>
          <p:cNvGrpSpPr/>
          <p:nvPr/>
        </p:nvGrpSpPr>
        <p:grpSpPr>
          <a:xfrm>
            <a:off x="1852749" y="6050691"/>
            <a:ext cx="7867387" cy="1197252"/>
            <a:chOff x="1791731" y="6056320"/>
            <a:chExt cx="7867387" cy="1197252"/>
          </a:xfrm>
        </p:grpSpPr>
        <p:sp>
          <p:nvSpPr>
            <p:cNvPr id="51" name="Rectangle">
              <a:extLst>
                <a:ext uri="{FF2B5EF4-FFF2-40B4-BE49-F238E27FC236}">
                  <a16:creationId xmlns:a16="http://schemas.microsoft.com/office/drawing/2014/main" id="{C05C0E81-0595-8C49-AE32-30C8C6A80060}"/>
                </a:ext>
              </a:extLst>
            </p:cNvPr>
            <p:cNvSpPr/>
            <p:nvPr/>
          </p:nvSpPr>
          <p:spPr>
            <a:xfrm>
              <a:off x="1791731" y="6056320"/>
              <a:ext cx="7867387" cy="119725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  <a:alpha val="50010"/>
                  </a:schemeClr>
                </a:gs>
                <a:gs pos="100000">
                  <a:schemeClr val="accent6">
                    <a:satOff val="-16844"/>
                    <a:lumOff val="-30747"/>
                    <a:alpha val="5001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sp>
          <p:nvSpPr>
            <p:cNvPr id="52" name="CHARACTERISTIC">
              <a:extLst>
                <a:ext uri="{FF2B5EF4-FFF2-40B4-BE49-F238E27FC236}">
                  <a16:creationId xmlns:a16="http://schemas.microsoft.com/office/drawing/2014/main" id="{A54DF392-47CB-FE45-9F70-089AB1DA84EE}"/>
                </a:ext>
              </a:extLst>
            </p:cNvPr>
            <p:cNvSpPr txBox="1"/>
            <p:nvPr/>
          </p:nvSpPr>
          <p:spPr>
            <a:xfrm>
              <a:off x="3083873" y="6301730"/>
              <a:ext cx="5762796" cy="7673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CHARCACTERISTIC</a:t>
              </a:r>
              <a:endParaRPr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0417 0.000000" pathEditMode="relative">
                                      <p:cBhvr>
                                        <p:cTn id="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585 -0.290806" pathEditMode="relative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2" animBg="1" advAuto="0"/>
      <p:bldP spid="201" grpId="0" animBg="1"/>
      <p:bldP spid="48" grpId="0"/>
      <p:bldP spid="209" grpId="6" animBg="1" advAuto="0"/>
      <p:bldP spid="211" grpId="7" animBg="1" advAuto="0"/>
      <p:bldP spid="213" grpId="8" animBg="1" advAuto="0"/>
      <p:bldP spid="215" grpId="9" animBg="1" advAuto="0"/>
      <p:bldP spid="217" grpId="10" animBg="1" advAuto="0"/>
      <p:bldP spid="219" grpId="11" animBg="1" advAuto="0"/>
      <p:bldP spid="221" grpId="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rPr dirty="0"/>
              <a:t>The Basic Structure Of Our Bluetooth Apps</a:t>
            </a:r>
          </a:p>
        </p:txBody>
      </p:sp>
      <p:pic>
        <p:nvPicPr>
          <p:cNvPr id="231" name="Oval Oval" descr="Oval Oval"/>
          <p:cNvPicPr>
            <a:picLocks/>
          </p:cNvPicPr>
          <p:nvPr/>
        </p:nvPicPr>
        <p:blipFill>
          <a:blip r:embed="rId3">
            <a:alphaModFix amt="80363"/>
          </a:blip>
          <a:stretch>
            <a:fillRect/>
          </a:stretch>
        </p:blipFill>
        <p:spPr>
          <a:xfrm>
            <a:off x="2333897" y="2228601"/>
            <a:ext cx="9087001" cy="10416082"/>
          </a:xfrm>
          <a:prstGeom prst="rect">
            <a:avLst/>
          </a:prstGeom>
        </p:spPr>
      </p:pic>
      <p:grpSp>
        <p:nvGrpSpPr>
          <p:cNvPr id="238" name="Group"/>
          <p:cNvGrpSpPr/>
          <p:nvPr/>
        </p:nvGrpSpPr>
        <p:grpSpPr>
          <a:xfrm>
            <a:off x="13735676" y="2662834"/>
            <a:ext cx="4249370" cy="1482421"/>
            <a:chOff x="0" y="0"/>
            <a:chExt cx="4249369" cy="1482420"/>
          </a:xfrm>
        </p:grpSpPr>
        <p:sp>
          <p:nvSpPr>
            <p:cNvPr id="236" name="PERIPHERAL"/>
            <p:cNvSpPr txBox="1"/>
            <p:nvPr/>
          </p:nvSpPr>
          <p:spPr>
            <a:xfrm>
              <a:off x="216484" y="0"/>
              <a:ext cx="381640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PERIPHERAL</a:t>
              </a:r>
            </a:p>
          </p:txBody>
        </p:sp>
        <p:sp>
          <p:nvSpPr>
            <p:cNvPr id="237" name="(Server Behavior)"/>
            <p:cNvSpPr txBox="1"/>
            <p:nvPr/>
          </p:nvSpPr>
          <p:spPr>
            <a:xfrm>
              <a:off x="0" y="748410"/>
              <a:ext cx="42493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(Server Behavior)</a:t>
              </a:r>
            </a:p>
          </p:txBody>
        </p:sp>
      </p:grpSp>
      <p:pic>
        <p:nvPicPr>
          <p:cNvPr id="240" name="8Ball.png" descr="8B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161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ENTRAL">
            <a:extLst>
              <a:ext uri="{FF2B5EF4-FFF2-40B4-BE49-F238E27FC236}">
                <a16:creationId xmlns:a16="http://schemas.microsoft.com/office/drawing/2014/main" id="{E58CD968-DDC3-4140-985E-6CB907209AE7}"/>
              </a:ext>
            </a:extLst>
          </p:cNvPr>
          <p:cNvSpPr txBox="1"/>
          <p:nvPr/>
        </p:nvSpPr>
        <p:spPr>
          <a:xfrm>
            <a:off x="8985905" y="2683355"/>
            <a:ext cx="6403997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dirty="0"/>
              <a:t>Bluetooth Magic 8-Ball</a:t>
            </a:r>
            <a:endParaRPr dirty="0"/>
          </a:p>
        </p:txBody>
      </p:sp>
      <p:pic>
        <p:nvPicPr>
          <p:cNvPr id="15" name="Bluetooth.png" descr="Bluetooth.png">
            <a:extLst>
              <a:ext uri="{FF2B5EF4-FFF2-40B4-BE49-F238E27FC236}">
                <a16:creationId xmlns:a16="http://schemas.microsoft.com/office/drawing/2014/main" id="{D8D5F4AB-745F-884A-B391-6FB2E7A46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983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>
            <a:extLst>
              <a:ext uri="{FF2B5EF4-FFF2-40B4-BE49-F238E27FC236}">
                <a16:creationId xmlns:a16="http://schemas.microsoft.com/office/drawing/2014/main" id="{EC2CEA1B-1C71-2F41-B759-D7C58DDFC9D4}"/>
              </a:ext>
            </a:extLst>
          </p:cNvPr>
          <p:cNvGrpSpPr/>
          <p:nvPr/>
        </p:nvGrpSpPr>
        <p:grpSpPr>
          <a:xfrm>
            <a:off x="4812127" y="2662834"/>
            <a:ext cx="4088271" cy="1482421"/>
            <a:chOff x="0" y="0"/>
            <a:chExt cx="4088269" cy="1482420"/>
          </a:xfrm>
        </p:grpSpPr>
        <p:sp>
          <p:nvSpPr>
            <p:cNvPr id="19" name="CENTRAL">
              <a:extLst>
                <a:ext uri="{FF2B5EF4-FFF2-40B4-BE49-F238E27FC236}">
                  <a16:creationId xmlns:a16="http://schemas.microsoft.com/office/drawing/2014/main" id="{9D9848FA-A8C4-C74C-A3B3-16B8596F4572}"/>
                </a:ext>
              </a:extLst>
            </p:cNvPr>
            <p:cNvSpPr txBox="1"/>
            <p:nvPr/>
          </p:nvSpPr>
          <p:spPr>
            <a:xfrm>
              <a:off x="609898" y="0"/>
              <a:ext cx="286847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CENTRAL</a:t>
              </a:r>
            </a:p>
          </p:txBody>
        </p:sp>
        <p:sp>
          <p:nvSpPr>
            <p:cNvPr id="20" name="(Client Behavior)">
              <a:extLst>
                <a:ext uri="{FF2B5EF4-FFF2-40B4-BE49-F238E27FC236}">
                  <a16:creationId xmlns:a16="http://schemas.microsoft.com/office/drawing/2014/main" id="{D3F50B83-1D2E-D140-BBEB-BD18CEDE8CA1}"/>
                </a:ext>
              </a:extLst>
            </p:cNvPr>
            <p:cNvSpPr txBox="1"/>
            <p:nvPr/>
          </p:nvSpPr>
          <p:spPr>
            <a:xfrm>
              <a:off x="0" y="748410"/>
              <a:ext cx="40882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rPr dirty="0"/>
                <a:t>(Client Behavior)</a:t>
              </a:r>
            </a:p>
          </p:txBody>
        </p:sp>
      </p:grp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6EF6251-15F6-CA4A-8BDD-0C751A1A2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610" y="4077672"/>
            <a:ext cx="8433145" cy="81860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7 2.40741E-6 L -0.20469 0.00428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0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5" animBg="1" advAuto="0"/>
      <p:bldP spid="238" grpId="3" animBg="1" advAuto="0"/>
      <p:bldP spid="238" grpId="6" animBg="1" advAuto="0"/>
      <p:bldP spid="240" grpId="4" animBg="1" advAuto="0"/>
      <p:bldP spid="240" grpId="7" animBg="1" advAuto="0"/>
      <p:bldP spid="16" grpId="0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391</Words>
  <Application>Microsoft Macintosh PowerPoint</Application>
  <PresentationFormat>Custom</PresentationFormat>
  <Paragraphs>118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Bauhaus 93</vt:lpstr>
      <vt:lpstr>Helvetica Neue</vt:lpstr>
      <vt:lpstr>Helvetica Neue Medium</vt:lpstr>
      <vt:lpstr>21_BasicWhite</vt:lpstr>
      <vt:lpstr>Introduction to Core Bluetooth</vt:lpstr>
      <vt:lpstr>PowerPoint Presentation</vt:lpstr>
      <vt:lpstr>PowerPoint Presentation</vt:lpstr>
      <vt:lpstr>BLUETOOTH CORE IS BIG</vt:lpstr>
      <vt:lpstr>PowerPoint Presentation</vt:lpstr>
      <vt:lpstr>BLE Advertising: The Story of Dave and Matt</vt:lpstr>
      <vt:lpstr>Basic BLE Structure</vt:lpstr>
      <vt:lpstr>Basic BLE Structure</vt:lpstr>
      <vt:lpstr>The Basic Structure Of Our Bluetooth Apps</vt:lpstr>
      <vt:lpstr>The Basic Structure Of Our Bluetooth Apps</vt:lpstr>
      <vt:lpstr>The Basic Structure Of Our Bluetooth Apps</vt:lpstr>
      <vt:lpstr>The Basic Structure Of Our Bluetooth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67</cp:revision>
  <dcterms:modified xsi:type="dcterms:W3CDTF">2020-06-10T22:43:27Z</dcterms:modified>
</cp:coreProperties>
</file>